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9" r:id="rId2"/>
    <p:sldId id="310" r:id="rId3"/>
    <p:sldId id="324" r:id="rId4"/>
    <p:sldId id="330" r:id="rId5"/>
    <p:sldId id="323" r:id="rId6"/>
    <p:sldId id="331" r:id="rId7"/>
    <p:sldId id="341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32" r:id="rId17"/>
    <p:sldId id="342" r:id="rId18"/>
    <p:sldId id="322" r:id="rId19"/>
    <p:sldId id="260" r:id="rId2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55"/>
  </p:normalViewPr>
  <p:slideViewPr>
    <p:cSldViewPr>
      <p:cViewPr varScale="1">
        <p:scale>
          <a:sx n="105" d="100"/>
          <a:sy n="105" d="100"/>
        </p:scale>
        <p:origin x="187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24/06/2024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24/06/2024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25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97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67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09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8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2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7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5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6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4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7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7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82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7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5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camp.com/blog/yolo-object-detection-explaine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#performance-on-ms-coco-datase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docs.ultralytics.com/datasets/detect/coco8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v7labs.com/blog/yolo-object-detection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github.com/ultralytics/ultralytic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hyperlink" Target="https://docs.ultralytics.com/models/yolov9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2" Type="http://schemas.openxmlformats.org/officeDocument/2006/relationships/video" Target="../media/media2.mp4"/><Relationship Id="rId16" Type="http://schemas.openxmlformats.org/officeDocument/2006/relationships/image" Target="../media/image19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5.png"/><Relationship Id="rId5" Type="http://schemas.microsoft.com/office/2007/relationships/media" Target="../media/media4.mp4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video" Target="../media/media3.mp4"/><Relationship Id="rId9" Type="http://schemas.openxmlformats.org/officeDocument/2006/relationships/image" Target="../media/image3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571187"/>
            <a:ext cx="5486400" cy="2255574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Aprendizagem Organizacional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CP3 -YOLO –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Only</a:t>
            </a: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Look </a:t>
            </a:r>
            <a:r>
              <a:rPr lang="pt-PT" sz="25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Once</a:t>
            </a: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Identificação de animais na rodovia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0" y="6492106"/>
            <a:ext cx="9144000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Aprendizagem Organizacional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2023/2024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24" y="365894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24585 – Alexandre Santos,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25343 – Rui Alves;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7868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Professora Doutora Tânia Silva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1902896" y="1308894"/>
            <a:ext cx="533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828800" y="369897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98392" y="1424199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código seguinte, temos a lógica para agrupar caixas delimitadores que estejam sobrepostas ou demasiado próximas.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BFC0BA-C6C9-0A48-B711-84BD9442A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510" y="2172438"/>
            <a:ext cx="518232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0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1385624"/>
            <a:ext cx="88903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Para apresentação de avisos, definimos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show_warnings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, que vai alterar a cor da caixa do objeto selecionado e ainda desenhar na borda do ecrã uma linha vermelha.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0AD61A-4945-2C74-0E8F-0AB67238D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75" y="3200168"/>
            <a:ext cx="697327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5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812" y="1857578"/>
            <a:ext cx="88903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Outra forma de aviso que implementámos foi através de som, para isto, criamos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play_sound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, que com recurso á biblioteca </a:t>
            </a:r>
            <a:r>
              <a:rPr lang="pt-PT" altLang="pt-PT" sz="1600" b="1" dirty="0" err="1">
                <a:cs typeface="Arial" panose="020B0604020202020204" pitchFamily="34" charset="0"/>
              </a:rPr>
              <a:t>pygame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 err="1">
                <a:cs typeface="Arial" panose="020B0604020202020204" pitchFamily="34" charset="0"/>
              </a:rPr>
              <a:t>threading</a:t>
            </a:r>
            <a:r>
              <a:rPr lang="pt-PT" altLang="pt-PT" sz="1600" dirty="0">
                <a:cs typeface="Arial" panose="020B0604020202020204" pitchFamily="34" charset="0"/>
              </a:rPr>
              <a:t>, reproduz o som especificado.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B9C996-1217-8295-DBC8-96D753BD1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002" y="3326739"/>
            <a:ext cx="384863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2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76841" y="1087967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seguinte código temos alguns passos necessários, como a escolha do modelo, gestão do vídeo selecionado e armazenamento do resultado final no diretório de destino.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C875BB-C2CE-2235-A753-60A4EDE77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019" y="1982900"/>
            <a:ext cx="6106377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47777" y="1150088"/>
            <a:ext cx="858557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O seguinte </a:t>
            </a:r>
            <a:r>
              <a:rPr lang="pt-PT" altLang="pt-PT" sz="1600" dirty="0" err="1">
                <a:cs typeface="Arial" panose="020B0604020202020204" pitchFamily="34" charset="0"/>
              </a:rPr>
              <a:t>loop</a:t>
            </a:r>
            <a:r>
              <a:rPr lang="pt-PT" altLang="pt-PT" sz="1600" dirty="0">
                <a:cs typeface="Arial" panose="020B0604020202020204" pitchFamily="34" charset="0"/>
              </a:rPr>
              <a:t>, está responsável pela leitura das </a:t>
            </a:r>
            <a:r>
              <a:rPr lang="pt-PT" altLang="pt-PT" sz="1600" dirty="0" err="1">
                <a:cs typeface="Arial" panose="020B0604020202020204" pitchFamily="34" charset="0"/>
              </a:rPr>
              <a:t>frames</a:t>
            </a:r>
            <a:r>
              <a:rPr lang="pt-PT" altLang="pt-PT" sz="1600" dirty="0">
                <a:cs typeface="Arial" panose="020B0604020202020204" pitchFamily="34" charset="0"/>
              </a:rPr>
              <a:t>, para identificar objetos em cada </a:t>
            </a:r>
            <a:r>
              <a:rPr lang="pt-PT" altLang="pt-PT" sz="1600" dirty="0" err="1">
                <a:cs typeface="Arial" panose="020B0604020202020204" pitchFamily="34" charset="0"/>
              </a:rPr>
              <a:t>frame</a:t>
            </a:r>
            <a:r>
              <a:rPr lang="pt-PT" altLang="pt-PT" sz="1600" dirty="0">
                <a:cs typeface="Arial" panose="020B0604020202020204" pitchFamily="34" charset="0"/>
              </a:rPr>
              <a:t> individualmente.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Realiza ainda, a agrupação das caixas delimitadores.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2F7E-5D1B-BE02-733F-D62B7B8F7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731" y="2396263"/>
            <a:ext cx="4056954" cy="35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054" y="1084448"/>
            <a:ext cx="889037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A função seguinte á responsável pela definição das caixas em função dos campos definidos anteriormente.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A8A93D-B21A-D613-DAD6-48664B272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880" y="1768504"/>
            <a:ext cx="6492720" cy="45247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3616BC-C6F1-0F13-DC20-213C7E2FDFF6}"/>
              </a:ext>
            </a:extLst>
          </p:cNvPr>
          <p:cNvSpPr txBox="1"/>
          <p:nvPr/>
        </p:nvSpPr>
        <p:spPr>
          <a:xfrm>
            <a:off x="98178" y="1757978"/>
            <a:ext cx="227687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É também nesta função que criámos a condição para a apresentação dos avisos de proximidade.</a:t>
            </a:r>
          </a:p>
        </p:txBody>
      </p:sp>
    </p:spTree>
    <p:extLst>
      <p:ext uri="{BB962C8B-B14F-4D97-AF65-F5344CB8AC3E}">
        <p14:creationId xmlns:p14="http://schemas.microsoft.com/office/powerpoint/2010/main" val="48132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Futuras implementações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26983" y="1148047"/>
            <a:ext cx="8474898" cy="485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A evolução deste projeto poderia levar à implementação de sistemas avançados de segurança rodoviária, especialmente projetados para a deteção de animais em tempo real, os quais não conseguimos implementar devido à falta de recursos e tempo.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Tais sistemas poderiam ser integrados diretamente em veículos, proporcionando uma camada adicional de segurança para os motoristas e contribuindo para a preservação da vida selvagem.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Seriam alguns pontos fortes: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O aumento da segurança rodoviária na deteção de animais na estrada pode reduzir significativamente o risco de acidentes, protegendo tanto os ocupantes do veículo como a vida selvagem.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Conservação da vida selvagem ao evitar colisões com animais, o sistema poderia contribuir para a preservação da fauna local, ajudando na conservação de espécies vulneráveis.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Com a prevenção de acidentes com animais, significa menos danos ao veículo, resultando em menores custos de reparação e manutenção.</a:t>
            </a: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0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Tecnologias utilizadas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38C1435D-67DB-9EDC-6F54-8494FBC5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53" y="3874926"/>
            <a:ext cx="1836846" cy="183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BBD526-F0D0-F727-F5E5-3548024A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503" y="4035680"/>
            <a:ext cx="1803893" cy="19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Kit - OpenCV">
            <a:extLst>
              <a:ext uri="{FF2B5EF4-FFF2-40B4-BE49-F238E27FC236}">
                <a16:creationId xmlns:a16="http://schemas.microsoft.com/office/drawing/2014/main" id="{36AC6B92-5CAD-92BE-7290-7A6D6F476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8" y="4213214"/>
            <a:ext cx="2138361" cy="19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Code and VS Code icons and names usage guidelines">
            <a:extLst>
              <a:ext uri="{FF2B5EF4-FFF2-40B4-BE49-F238E27FC236}">
                <a16:creationId xmlns:a16="http://schemas.microsoft.com/office/drawing/2014/main" id="{70A0EE06-A928-EBB2-B528-A31CA44B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71" y="1392702"/>
            <a:ext cx="1970667" cy="197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ADB8F5-974A-27DC-33E2-CB30AFB4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1"/>
          <a:stretch/>
        </p:blipFill>
        <p:spPr bwMode="auto">
          <a:xfrm>
            <a:off x="2141910" y="2872397"/>
            <a:ext cx="1752541" cy="176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ltralytics HUB – Apps no Google Play">
            <a:extLst>
              <a:ext uri="{FF2B5EF4-FFF2-40B4-BE49-F238E27FC236}">
                <a16:creationId xmlns:a16="http://schemas.microsoft.com/office/drawing/2014/main" id="{8460F73E-C5D8-677A-7D96-EE49EA554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t="18868" r="19386" b="19709"/>
          <a:stretch/>
        </p:blipFill>
        <p:spPr bwMode="auto">
          <a:xfrm>
            <a:off x="3927979" y="1472172"/>
            <a:ext cx="1836846" cy="18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YOLO: Real-Time Object Detection">
            <a:extLst>
              <a:ext uri="{FF2B5EF4-FFF2-40B4-BE49-F238E27FC236}">
                <a16:creationId xmlns:a16="http://schemas.microsoft.com/office/drawing/2014/main" id="{05F5DD34-DDE2-6913-E3E0-EE9026FF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0" y="1482941"/>
            <a:ext cx="2348110" cy="12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79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Referências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DEBA68-8619-5C85-DC3E-B26EC684955B}"/>
              </a:ext>
            </a:extLst>
          </p:cNvPr>
          <p:cNvSpPr txBox="1"/>
          <p:nvPr/>
        </p:nvSpPr>
        <p:spPr>
          <a:xfrm>
            <a:off x="250824" y="1375027"/>
            <a:ext cx="866457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Performance </a:t>
            </a:r>
            <a:r>
              <a:rPr lang="pt-PT" sz="1600" dirty="0" err="1"/>
              <a:t>on</a:t>
            </a:r>
            <a:r>
              <a:rPr lang="pt-PT" sz="1600" dirty="0"/>
              <a:t> MS COCO </a:t>
            </a:r>
            <a:r>
              <a:rPr lang="pt-PT" sz="1600" dirty="0" err="1"/>
              <a:t>Dataset</a:t>
            </a:r>
            <a:r>
              <a:rPr lang="pt-PT" sz="1600" dirty="0"/>
              <a:t>, </a:t>
            </a:r>
            <a:r>
              <a:rPr lang="pt-PT" sz="1600" dirty="0">
                <a:hlinkClick r:id="rId7"/>
              </a:rPr>
              <a:t>https://docs.ultralytics.com/models/yolov9/#performance-on-ms-coco-dataset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YOLO </a:t>
            </a:r>
            <a:r>
              <a:rPr lang="pt-PT" sz="1600" dirty="0" err="1"/>
              <a:t>Object</a:t>
            </a:r>
            <a:r>
              <a:rPr lang="pt-PT" sz="1600" dirty="0"/>
              <a:t> </a:t>
            </a:r>
            <a:r>
              <a:rPr lang="pt-PT" sz="1600" dirty="0" err="1"/>
              <a:t>Detection</a:t>
            </a:r>
            <a:r>
              <a:rPr lang="pt-PT" sz="1600" dirty="0"/>
              <a:t> </a:t>
            </a:r>
            <a:r>
              <a:rPr lang="pt-PT" sz="1600" dirty="0" err="1"/>
              <a:t>Explained</a:t>
            </a:r>
            <a:r>
              <a:rPr lang="pt-PT" sz="1600" dirty="0"/>
              <a:t>, </a:t>
            </a:r>
            <a:r>
              <a:rPr lang="pt-PT" sz="1600" dirty="0">
                <a:hlinkClick r:id="rId8"/>
              </a:rPr>
              <a:t>https://www.datacamp.com/blog/yolo-object-detection-explained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Ultralytics </a:t>
            </a:r>
            <a:r>
              <a:rPr lang="pt-PT" sz="1600" dirty="0" err="1"/>
              <a:t>Github</a:t>
            </a:r>
            <a:r>
              <a:rPr lang="pt-PT" sz="1600" dirty="0"/>
              <a:t>, </a:t>
            </a:r>
            <a:r>
              <a:rPr lang="pt-PT" sz="1600" dirty="0">
                <a:hlinkClick r:id="rId9"/>
              </a:rPr>
              <a:t>https://github.com/ultralytics/ultralytics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YOLO: Algorithm for Object Detection Explained [+Examples], </a:t>
            </a:r>
            <a:r>
              <a:rPr lang="pt-PT" sz="1600" dirty="0">
                <a:hlinkClick r:id="rId10"/>
              </a:rPr>
              <a:t>https://www.v7labs.com/blog/yolo-object-detection</a:t>
            </a: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COCO8 </a:t>
            </a:r>
            <a:r>
              <a:rPr lang="pt-PT" sz="1600" dirty="0" err="1"/>
              <a:t>Dataset</a:t>
            </a:r>
            <a:r>
              <a:rPr lang="pt-PT" sz="1600" dirty="0"/>
              <a:t>, </a:t>
            </a:r>
            <a:r>
              <a:rPr lang="pt-PT" sz="1600" dirty="0">
                <a:hlinkClick r:id="rId11"/>
              </a:rPr>
              <a:t>https://docs.ultralytics.com/datasets/detect/coco8/</a:t>
            </a:r>
            <a:r>
              <a:rPr lang="pt-PT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D59DD11-9E9E-8BCC-BEF3-45F584E5030D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0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Objetivos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962913DB-8182-F88D-46F8-CA28F8747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1043060"/>
            <a:ext cx="8509454" cy="308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Com este trabalho, foi-nos proposto pelos docentes da unidade curricular, que explorássemos um tema á escolha, no qual, optámos por </a:t>
            </a:r>
            <a:r>
              <a:rPr lang="pt-BR" altLang="pt-PT" sz="1600" b="1" dirty="0">
                <a:latin typeface="+mn-lt"/>
                <a:cs typeface="Arial" panose="020B0604020202020204" pitchFamily="34" charset="0"/>
              </a:rPr>
              <a:t>identificação de objetos em tempo real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Serve também de complemento ao tutorial proposto pela Prof. Tânia Silva, onde exploramos as mesma ferramentas mas com um objetivo mais simplificado.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latin typeface="+mn-lt"/>
                <a:cs typeface="Arial" panose="020B0604020202020204" pitchFamily="34" charset="0"/>
              </a:rPr>
              <a:t>Para o desenvolvimento do trabalho utilizámos a linguagem </a:t>
            </a:r>
            <a:r>
              <a:rPr lang="pt-PT" altLang="pt-PT" sz="1600" b="1" dirty="0" err="1">
                <a:latin typeface="+mn-lt"/>
                <a:cs typeface="Arial" panose="020B0604020202020204" pitchFamily="34" charset="0"/>
              </a:rPr>
              <a:t>Python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, a ferramenta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YOLO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desenvolvida pela 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Ultralytics 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e o objetivo será então </a:t>
            </a:r>
            <a:r>
              <a:rPr lang="pt-BR" altLang="pt-PT" sz="1600" b="1" dirty="0">
                <a:latin typeface="+mn-lt"/>
                <a:cs typeface="Arial" panose="020B0604020202020204" pitchFamily="34" charset="0"/>
              </a:rPr>
              <a:t>identificação</a:t>
            </a:r>
            <a:r>
              <a:rPr lang="pt-PT" altLang="pt-PT" sz="1600" b="1" dirty="0">
                <a:latin typeface="+mn-lt"/>
                <a:cs typeface="Arial" panose="020B0604020202020204" pitchFamily="34" charset="0"/>
              </a:rPr>
              <a:t> em tempo real de vida animal nas rodovias para preservação da vida animal</a:t>
            </a:r>
            <a:r>
              <a:rPr lang="pt-PT" altLang="pt-PT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A23FEE-3194-20F6-AC80-565372D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94" y="3886311"/>
            <a:ext cx="2403675" cy="26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tralytics HUB – Apps no Google Play">
            <a:extLst>
              <a:ext uri="{FF2B5EF4-FFF2-40B4-BE49-F238E27FC236}">
                <a16:creationId xmlns:a16="http://schemas.microsoft.com/office/drawing/2014/main" id="{374179B2-4DB1-4AF2-10AA-507C305BA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t="18868" r="19386" b="19709"/>
          <a:stretch/>
        </p:blipFill>
        <p:spPr bwMode="auto">
          <a:xfrm>
            <a:off x="5152114" y="4012721"/>
            <a:ext cx="2184691" cy="219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68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YOLO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76843" y="1015309"/>
            <a:ext cx="8939588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b="1" dirty="0">
                <a:cs typeface="Arial" panose="020B0604020202020204" pitchFamily="34" charset="0"/>
              </a:rPr>
              <a:t>YOLO </a:t>
            </a:r>
            <a:r>
              <a:rPr lang="pt-BR" altLang="pt-PT" sz="1600" dirty="0">
                <a:cs typeface="Arial" panose="020B0604020202020204" pitchFamily="34" charset="0"/>
              </a:rPr>
              <a:t>é uma rede neuronal convolucional open-source, projetada para a identificação de objetos em imagens e vídeos.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O nome </a:t>
            </a:r>
            <a:r>
              <a:rPr lang="pt-BR" altLang="pt-PT" sz="1600" b="1" dirty="0">
                <a:cs typeface="Arial" panose="020B0604020202020204" pitchFamily="34" charset="0"/>
              </a:rPr>
              <a:t>"YOLO"</a:t>
            </a:r>
            <a:r>
              <a:rPr lang="pt-BR" altLang="pt-PT" sz="1600" dirty="0">
                <a:cs typeface="Arial" panose="020B0604020202020204" pitchFamily="34" charset="0"/>
              </a:rPr>
              <a:t> é uma abreviação de </a:t>
            </a:r>
            <a:r>
              <a:rPr lang="pt-BR" altLang="pt-PT" sz="1600" b="1" dirty="0">
                <a:cs typeface="Arial" panose="020B0604020202020204" pitchFamily="34" charset="0"/>
              </a:rPr>
              <a:t>"You Only Look Once"</a:t>
            </a:r>
            <a:r>
              <a:rPr lang="pt-BR" altLang="pt-PT" sz="1600" dirty="0">
                <a:cs typeface="Arial" panose="020B0604020202020204" pitchFamily="34" charset="0"/>
              </a:rPr>
              <a:t>, que resume o conceito central dessa abordagem: em vez de dividir a imagem em regiões e classificar cada uma delas separadamente, o </a:t>
            </a:r>
            <a:r>
              <a:rPr lang="pt-BR" altLang="pt-PT" sz="1600" b="1" dirty="0">
                <a:cs typeface="Arial" panose="020B0604020202020204" pitchFamily="34" charset="0"/>
              </a:rPr>
              <a:t>YOLO</a:t>
            </a:r>
            <a:r>
              <a:rPr lang="pt-BR" altLang="pt-PT" sz="1600" dirty="0">
                <a:cs typeface="Arial" panose="020B0604020202020204" pitchFamily="34" charset="0"/>
              </a:rPr>
              <a:t> analisa a imagem inteira de uma só vez, prevendo as localizações e as classes dos objetos detectados.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600" dirty="0">
                <a:cs typeface="Arial" panose="020B0604020202020204" pitchFamily="34" charset="0"/>
              </a:rPr>
              <a:t>Para utilizar essa ferramenta, consultamos a documentação do </a:t>
            </a:r>
            <a:r>
              <a:rPr lang="pt-BR" altLang="pt-PT" sz="1600" b="1" dirty="0">
                <a:cs typeface="Arial" panose="020B0604020202020204" pitchFamily="34" charset="0"/>
              </a:rPr>
              <a:t>YOLOv9</a:t>
            </a:r>
            <a:r>
              <a:rPr lang="pt-BR" altLang="pt-PT" sz="1600" dirty="0">
                <a:cs typeface="Arial" panose="020B0604020202020204" pitchFamily="34" charset="0"/>
              </a:rPr>
              <a:t> desenvolvida pela </a:t>
            </a:r>
            <a:r>
              <a:rPr lang="pt-BR" altLang="pt-PT" sz="1600" b="1" dirty="0">
                <a:cs typeface="Arial" panose="020B0604020202020204" pitchFamily="34" charset="0"/>
              </a:rPr>
              <a:t>Ultralytics</a:t>
            </a:r>
            <a:r>
              <a:rPr lang="pt-BR" altLang="pt-PT" sz="1600" dirty="0">
                <a:cs typeface="Arial" panose="020B0604020202020204" pitchFamily="34" charset="0"/>
              </a:rPr>
              <a:t>, disponível no seguinte link: </a:t>
            </a:r>
            <a:r>
              <a:rPr lang="pt-BR" altLang="pt-PT" sz="1600" dirty="0">
                <a:cs typeface="Arial" panose="020B0604020202020204" pitchFamily="34" charset="0"/>
                <a:hlinkClick r:id="rId7"/>
              </a:rPr>
              <a:t>https://docs.ultralytics.com/models/yolov9/</a:t>
            </a:r>
            <a:r>
              <a:rPr lang="pt-BR" altLang="pt-PT" sz="1600" dirty="0">
                <a:cs typeface="Arial" panose="020B0604020202020204" pitchFamily="34" charset="0"/>
              </a:rPr>
              <a:t>.</a:t>
            </a:r>
            <a:endParaRPr lang="pt-PT" altLang="pt-PT" sz="1600" dirty="0">
              <a:cs typeface="Arial" panose="020B0604020202020204" pitchFamily="34" charset="0"/>
            </a:endParaRPr>
          </a:p>
        </p:txBody>
      </p:sp>
      <p:pic>
        <p:nvPicPr>
          <p:cNvPr id="14" name="Picture 8" descr="YOLO: Real-Time Object Detection">
            <a:extLst>
              <a:ext uri="{FF2B5EF4-FFF2-40B4-BE49-F238E27FC236}">
                <a16:creationId xmlns:a16="http://schemas.microsoft.com/office/drawing/2014/main" id="{80890074-35F3-DC7F-F7F3-9DCD96F8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4595664"/>
            <a:ext cx="2348110" cy="12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6EAD65-0E7B-4D5F-488E-54BEFC0BBF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280" y="3976535"/>
            <a:ext cx="6133279" cy="23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Configurações e bibliotecas utilizadas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6EE797-6B5C-CF00-4275-C57FC2AB2B18}"/>
              </a:ext>
            </a:extLst>
          </p:cNvPr>
          <p:cNvSpPr txBox="1"/>
          <p:nvPr/>
        </p:nvSpPr>
        <p:spPr>
          <a:xfrm>
            <a:off x="101225" y="1148047"/>
            <a:ext cx="8939588" cy="39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Para este trabalho, utilizamos diversas bibliotecas que desempenham papéis específicos e importantes: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Ultralytics YOLO (You Only Look Once):</a:t>
            </a:r>
            <a:r>
              <a:rPr lang="pt-BR" altLang="pt-PT" sz="1400" dirty="0">
                <a:cs typeface="Arial" panose="020B0604020202020204" pitchFamily="34" charset="0"/>
              </a:rPr>
              <a:t> Utilizamos a versão YOLOv9 desenvolvida pela Ultralytics, que oferece uma implementação eficiente e fácil de usar para tarefas de visão computacional.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OpenCV (Open Source Computer Vision Library):</a:t>
            </a:r>
            <a:r>
              <a:rPr lang="pt-BR" altLang="pt-PT" sz="1400" dirty="0">
                <a:cs typeface="Arial" panose="020B0604020202020204" pitchFamily="34" charset="0"/>
              </a:rPr>
              <a:t> A biblioteca é amplamente utilizada para processamento de imagens e vídeos, atrvés da mesma, podemos ler, modificar e exibir imagens e vídeos.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NumPy:</a:t>
            </a:r>
            <a:r>
              <a:rPr lang="pt-BR" altLang="pt-PT" sz="1400" dirty="0">
                <a:cs typeface="Arial" panose="020B0604020202020204" pitchFamily="34" charset="0"/>
              </a:rPr>
              <a:t> É uma biblioteca fundamental para computação científica em Python. Neste contexto, é usada para manipulação de dados numéricos e operações matemáticas necessárias para o processamento de imagens.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Pygame: </a:t>
            </a:r>
            <a:r>
              <a:rPr lang="pt-BR" altLang="pt-PT" sz="1400" dirty="0">
                <a:cs typeface="Arial" panose="020B0604020202020204" pitchFamily="34" charset="0"/>
              </a:rPr>
              <a:t>Utilizamos a biblioteca para reproduzir sons de alerta quando um objeto é detetado a uma distância crítica.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Threading: </a:t>
            </a:r>
            <a:r>
              <a:rPr lang="pt-BR" altLang="pt-PT" sz="1400" dirty="0">
                <a:cs typeface="Arial" panose="020B0604020202020204" pitchFamily="34" charset="0"/>
              </a:rPr>
              <a:t>Permite</a:t>
            </a:r>
            <a:r>
              <a:rPr lang="pt-BR" altLang="pt-PT" sz="1400" b="1" dirty="0">
                <a:cs typeface="Arial" panose="020B0604020202020204" pitchFamily="34" charset="0"/>
              </a:rPr>
              <a:t> </a:t>
            </a:r>
            <a:r>
              <a:rPr lang="pt-BR" altLang="pt-PT" sz="1400" dirty="0">
                <a:cs typeface="Arial" panose="020B0604020202020204" pitchFamily="34" charset="0"/>
              </a:rPr>
              <a:t>a execução de operações paralelamente. No nosso caso, é usada para tocar sons de alerta simultaneamente ao processamento de vídeo, garantindo que o desempenho da identificação de objetos não seja afetado pela reprodução de áudio.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9D946EB-DB6B-97FC-FE70-6A49B8558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986" y="5185458"/>
            <a:ext cx="2602669" cy="11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Primeiro implementação – Imagem estática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226983" y="1148047"/>
            <a:ext cx="847489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Nas seguintes imagens, podemos ver o resultado da primeira implementação com recurso ao </a:t>
            </a:r>
            <a:r>
              <a:rPr lang="pt-PT" altLang="pt-PT" sz="1600" dirty="0" err="1">
                <a:cs typeface="Arial" panose="020B0604020202020204" pitchFamily="34" charset="0"/>
              </a:rPr>
              <a:t>dataset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coco8 </a:t>
            </a:r>
            <a:r>
              <a:rPr lang="pt-PT" altLang="pt-PT" sz="1600" dirty="0">
                <a:cs typeface="Arial" panose="020B0604020202020204" pitchFamily="34" charset="0"/>
              </a:rPr>
              <a:t>da Ultralytics.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Neste primeiro exemplo temos já uma estimativa da distância dos animais.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40B416-D83B-1609-F2E5-8CCDBF3A1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443733"/>
            <a:ext cx="4200038" cy="23746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4BD944E-7FCC-1955-6CAD-F0F1776F5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561" y="4345496"/>
            <a:ext cx="4343400" cy="19381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58A3934-B6A3-D54C-FB78-BC5AE4ADD8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009"/>
          <a:stretch/>
        </p:blipFill>
        <p:spPr>
          <a:xfrm>
            <a:off x="457705" y="3018116"/>
            <a:ext cx="2758280" cy="20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Segunda implementação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Video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975723"/>
            <a:ext cx="8890375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Após obter resultados positivos em imagens estáticas, avançamos para uma implementação com vídeos, o que se torna mais próximo de identificação em tempo real onde a única diferença seria o input para o modelo de reconhecimento.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No exemplo, podemos ver que são identificados os animais e com uma distância estimada.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Quando um objeto/animal se encontra a 10 metros ou menos, o modelo altera a cor para vermelho nesse objeto.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detected_video">
            <a:hlinkClick r:id="" action="ppaction://media"/>
            <a:extLst>
              <a:ext uri="{FF2B5EF4-FFF2-40B4-BE49-F238E27FC236}">
                <a16:creationId xmlns:a16="http://schemas.microsoft.com/office/drawing/2014/main" id="{8FC9E9D1-A833-AC0D-4AF0-F0282A86E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95586" y="2893039"/>
            <a:ext cx="6092752" cy="34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Terceira Implementação – Tempo Real 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26054" y="1084448"/>
            <a:ext cx="889037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pt-PT" sz="1600" dirty="0">
                <a:cs typeface="Arial" panose="020B0604020202020204" pitchFamily="34" charset="0"/>
              </a:rPr>
              <a:t>Para podermos fazer reconhecimento em tempo real, utilizámos a webcam dos nossos computadores.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D6113C-5AEB-4EFF-12CD-98C6850D8A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551" y="1529734"/>
            <a:ext cx="2329998" cy="651549"/>
          </a:xfrm>
          <a:prstGeom prst="rect">
            <a:avLst/>
          </a:prstGeom>
        </p:spPr>
      </p:pic>
      <p:pic>
        <p:nvPicPr>
          <p:cNvPr id="2" name="RT_Detection">
            <a:hlinkClick r:id="" action="ppaction://media"/>
            <a:extLst>
              <a:ext uri="{FF2B5EF4-FFF2-40B4-BE49-F238E27FC236}">
                <a16:creationId xmlns:a16="http://schemas.microsoft.com/office/drawing/2014/main" id="{8329191A-B980-B3FF-703C-FEBE4AA817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16389" r="16538" b="16230"/>
          <a:stretch/>
        </p:blipFill>
        <p:spPr>
          <a:xfrm>
            <a:off x="5237612" y="1702517"/>
            <a:ext cx="3650231" cy="2564383"/>
          </a:xfrm>
          <a:prstGeom prst="rect">
            <a:avLst/>
          </a:prstGeom>
        </p:spPr>
      </p:pic>
      <p:pic>
        <p:nvPicPr>
          <p:cNvPr id="6" name="RT_Detection_Output">
            <a:hlinkClick r:id="" action="ppaction://media"/>
            <a:extLst>
              <a:ext uri="{FF2B5EF4-FFF2-40B4-BE49-F238E27FC236}">
                <a16:creationId xmlns:a16="http://schemas.microsoft.com/office/drawing/2014/main" id="{C3E4E08C-62F8-F1A7-E2A1-4F31B94E64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5"/>
          <a:srcRect l="15833" r="15000"/>
          <a:stretch/>
        </p:blipFill>
        <p:spPr>
          <a:xfrm>
            <a:off x="306389" y="2760271"/>
            <a:ext cx="3405610" cy="27696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05FD874-E23F-8D81-876B-2B296D0E13A1}"/>
              </a:ext>
            </a:extLst>
          </p:cNvPr>
          <p:cNvSpPr txBox="1"/>
          <p:nvPr/>
        </p:nvSpPr>
        <p:spPr>
          <a:xfrm>
            <a:off x="268605" y="2309656"/>
            <a:ext cx="344339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Vídeo de output do reconhecimento em tempo real.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FF09E2-07FE-F24A-53DD-1D7A0E5E1FA2}"/>
              </a:ext>
            </a:extLst>
          </p:cNvPr>
          <p:cNvSpPr txBox="1"/>
          <p:nvPr/>
        </p:nvSpPr>
        <p:spPr>
          <a:xfrm>
            <a:off x="5535613" y="1394261"/>
            <a:ext cx="4286385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Gravação de ecrã do reconhecimento em tempo real.</a:t>
            </a:r>
          </a:p>
        </p:txBody>
      </p:sp>
      <p:pic>
        <p:nvPicPr>
          <p:cNvPr id="14" name="RT-Detection_Output2">
            <a:hlinkClick r:id="" action="ppaction://media"/>
            <a:extLst>
              <a:ext uri="{FF2B5EF4-FFF2-40B4-BE49-F238E27FC236}">
                <a16:creationId xmlns:a16="http://schemas.microsoft.com/office/drawing/2014/main" id="{3225481B-AE6A-A050-4AC8-633340D41A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927725" y="3959225"/>
            <a:ext cx="403860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2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101225" y="975723"/>
            <a:ext cx="8890375" cy="264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O código seguinte, define configurações importantes para o sistema de identificação de animais: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KNOWN_HEIGHTS:</a:t>
            </a:r>
            <a:r>
              <a:rPr lang="pt-BR" altLang="pt-PT" sz="1400" dirty="0">
                <a:cs typeface="Arial" panose="020B0604020202020204" pitchFamily="34" charset="0"/>
              </a:rPr>
              <a:t> Um dicionário que mapeia cada classe de animal (identificada por um número) à sua altura média em metros. Por exemplo, a classe 16 representa um cão com altura média de 0,5 metros.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FOCAL_LENGTH:</a:t>
            </a:r>
            <a:r>
              <a:rPr lang="pt-BR" altLang="pt-PT" sz="1400" dirty="0">
                <a:cs typeface="Arial" panose="020B0604020202020204" pitchFamily="34" charset="0"/>
              </a:rPr>
              <a:t> Define a distância focal da câmera em pixeis, um parâmetro necessário para calcular a distância dos objetos detetados.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b="1" dirty="0">
                <a:cs typeface="Arial" panose="020B0604020202020204" pitchFamily="34" charset="0"/>
              </a:rPr>
              <a:t>ANIMAL_CLASSES: </a:t>
            </a:r>
            <a:r>
              <a:rPr lang="pt-BR" altLang="pt-PT" sz="1400" dirty="0">
                <a:cs typeface="Arial" panose="020B0604020202020204" pitchFamily="34" charset="0"/>
              </a:rPr>
              <a:t>Uma lista que contém as chaves do dicionário KNOWN_HEIGHTS, representando as classes de animais que serão reconhecidas no dataset COCO.</a:t>
            </a:r>
            <a:endParaRPr lang="pt-PT" altLang="pt-PT" sz="1400" dirty="0"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pt-PT" sz="1400" dirty="0">
              <a:cs typeface="Arial" panose="020B060402020202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1C2C4E-53EE-8E4B-D941-F6780C414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104" y="3542926"/>
            <a:ext cx="3812207" cy="26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Explicação do código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34551" y="222228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Aprendizagem Organizacional – </a:t>
            </a:r>
            <a:r>
              <a:rPr 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YOLO – You Only Look Once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56698-FD47-3473-4731-F23136E1DA85}"/>
              </a:ext>
            </a:extLst>
          </p:cNvPr>
          <p:cNvSpPr txBox="1"/>
          <p:nvPr/>
        </p:nvSpPr>
        <p:spPr>
          <a:xfrm>
            <a:off x="98177" y="1291125"/>
            <a:ext cx="889037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PT" sz="1400" dirty="0">
                <a:cs typeface="Arial" panose="020B0604020202020204" pitchFamily="34" charset="0"/>
              </a:rPr>
              <a:t>A função </a:t>
            </a:r>
            <a:r>
              <a:rPr lang="pt-BR" altLang="pt-PT" sz="1400" b="1" dirty="0">
                <a:cs typeface="Arial" panose="020B0604020202020204" pitchFamily="34" charset="0"/>
              </a:rPr>
              <a:t>calculate_iou </a:t>
            </a:r>
            <a:r>
              <a:rPr lang="pt-BR" altLang="pt-PT" sz="1400" dirty="0">
                <a:cs typeface="Arial" panose="020B0604020202020204" pitchFamily="34" charset="0"/>
              </a:rPr>
              <a:t>calcula a interseção sobre a união </a:t>
            </a:r>
            <a:r>
              <a:rPr lang="pt-BR" altLang="pt-PT" sz="1400" b="1" dirty="0">
                <a:cs typeface="Arial" panose="020B0604020202020204" pitchFamily="34" charset="0"/>
              </a:rPr>
              <a:t>(IoU) </a:t>
            </a:r>
            <a:r>
              <a:rPr lang="pt-BR" altLang="pt-PT" sz="1400" dirty="0">
                <a:cs typeface="Arial" panose="020B0604020202020204" pitchFamily="34" charset="0"/>
              </a:rPr>
              <a:t>de duas caixas delimitadoras, uma métrica usada em </a:t>
            </a:r>
            <a:r>
              <a:rPr lang="pt-BR" altLang="pt-PT" sz="1400" b="1" dirty="0">
                <a:cs typeface="Arial" panose="020B0604020202020204" pitchFamily="34" charset="0"/>
              </a:rPr>
              <a:t>computer vision </a:t>
            </a:r>
            <a:r>
              <a:rPr lang="pt-BR" altLang="pt-PT" sz="1400" dirty="0">
                <a:cs typeface="Arial" panose="020B0604020202020204" pitchFamily="34" charset="0"/>
              </a:rPr>
              <a:t>para medir a sobreposição entre duas caixas.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902A1A-E50F-7C85-7991-097FB38A36C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@24585, 25343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Aprendizagem Organizacional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35D88D-3CE4-5ABB-0706-40A28A8AE3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03"/>
          <a:stretch/>
        </p:blipFill>
        <p:spPr>
          <a:xfrm>
            <a:off x="1753902" y="2346222"/>
            <a:ext cx="5708838" cy="27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36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6386</TotalTime>
  <Words>1739</Words>
  <Application>Microsoft Office PowerPoint</Application>
  <PresentationFormat>Apresentação no Ecrã (4:3)</PresentationFormat>
  <Paragraphs>160</Paragraphs>
  <Slides>19</Slides>
  <Notes>17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2" baseType="lpstr">
      <vt:lpstr>Arial</vt:lpstr>
      <vt:lpstr>Calibri</vt:lpstr>
      <vt:lpstr>Tema do Office</vt:lpstr>
      <vt:lpstr>Aprendizagem Organizacional  CP3 -YOLO – You Only Look Once  Identificação de animais na rodovia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Alexandre Santos</cp:lastModifiedBy>
  <cp:revision>241</cp:revision>
  <cp:lastPrinted>2020-09-27T18:04:57Z</cp:lastPrinted>
  <dcterms:created xsi:type="dcterms:W3CDTF">2011-05-31T09:21:51Z</dcterms:created>
  <dcterms:modified xsi:type="dcterms:W3CDTF">2024-06-24T12:01:42Z</dcterms:modified>
</cp:coreProperties>
</file>